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Hind"/>
      <p:regular r:id="rId18"/>
      <p:bold r:id="rId19"/>
    </p:embeddedFont>
    <p:embeddedFont>
      <p:font typeface="Rozha One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zhaOn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ind-bold.fntdata"/><Relationship Id="rId6" Type="http://schemas.openxmlformats.org/officeDocument/2006/relationships/slide" Target="slides/slide1.xml"/><Relationship Id="rId18" Type="http://schemas.openxmlformats.org/officeDocument/2006/relationships/font" Target="fonts/Hi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ad59885b21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ad59885b2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" y="3375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860600" y="864006"/>
            <a:ext cx="6470700" cy="22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741B47"/>
                </a:solidFill>
                <a:latin typeface="Rozha One"/>
                <a:ea typeface="Rozha One"/>
                <a:cs typeface="Rozha One"/>
                <a:sym typeface="Rozha One"/>
              </a:rPr>
              <a:t>बेंथम का उपयोगितावाद</a:t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014662" y="3252875"/>
            <a:ext cx="61626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B5B50"/>
              </a:solidFill>
              <a:latin typeface="Rozha One"/>
              <a:ea typeface="Rozha One"/>
              <a:cs typeface="Rozha One"/>
              <a:sym typeface="Rozha One"/>
            </a:endParaRPr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B5B50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3082150" y="3320987"/>
            <a:ext cx="6162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88888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88888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73763"/>
                </a:solidFill>
                <a:latin typeface="Hind"/>
                <a:ea typeface="Hind"/>
                <a:cs typeface="Hind"/>
                <a:sym typeface="Hind"/>
              </a:rPr>
              <a:t>एक परिचय और विश्लेषण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8640000" y="4371850"/>
            <a:ext cx="301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Bharti Soni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372000" y="6088500"/>
            <a:ext cx="5845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Political Science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B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6" name="Google Shape;21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2"/>
          <p:cNvSpPr txBox="1"/>
          <p:nvPr/>
        </p:nvSpPr>
        <p:spPr>
          <a:xfrm>
            <a:off x="952500" y="2189261"/>
            <a:ext cx="4857750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गुणवत्ता की उपेक्षा:</a:t>
            </a: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 आलोचकों (जैसे कार्लाइल) ने इसे "सूअर का दर्शन" (Pig Philosophy) कहा क्योंकि इसमें उच्च और निम्न सुख में भेद नहीं किया गया।</a:t>
            </a:r>
            <a:endParaRPr/>
          </a:p>
        </p:txBody>
      </p:sp>
      <p:sp>
        <p:nvSpPr>
          <p:cNvPr id="218" name="Google Shape;218;p22"/>
          <p:cNvSpPr txBox="1"/>
          <p:nvPr/>
        </p:nvSpPr>
        <p:spPr>
          <a:xfrm>
            <a:off x="952500" y="3385244"/>
            <a:ext cx="48577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जटिल गणना:</a:t>
            </a: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 सुख और दुख को गणितीय रूप से मापना व्यावहारिक रूप से असंभव है।</a:t>
            </a:r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952500" y="4246066"/>
            <a:ext cx="48577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अल्पसंख्यकों की अनदेखी:</a:t>
            </a: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 "अधिकतम संख्या" के चक्कर में अल्पसंख्यकों के अधिकारों का हनन हो सकता है।</a:t>
            </a:r>
            <a:endParaRPr/>
          </a:p>
        </p:txBody>
      </p:sp>
      <p:sp>
        <p:nvSpPr>
          <p:cNvPr id="220" name="Google Shape;220;p22"/>
          <p:cNvSpPr txBox="1"/>
          <p:nvPr/>
        </p:nvSpPr>
        <p:spPr>
          <a:xfrm>
            <a:off x="952500" y="5106888"/>
            <a:ext cx="48577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मनोवैज्ञानिक दोष:</a:t>
            </a: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 मनुष्य केवल सुख के लिए ही कार्य नहीं करता, कर्तव्य और त्याग भी महत्वपूर्ण हैं।</a:t>
            </a:r>
            <a:endParaRPr/>
          </a:p>
        </p:txBody>
      </p:sp>
      <p:sp>
        <p:nvSpPr>
          <p:cNvPr id="221" name="Google Shape;221;p22"/>
          <p:cNvSpPr txBox="1"/>
          <p:nvPr/>
        </p:nvSpPr>
        <p:spPr>
          <a:xfrm>
            <a:off x="571500" y="571500"/>
            <a:ext cx="11601450" cy="622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सिद्धांत की आलोचना (Criticism)</a:t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571500" y="1308645"/>
            <a:ext cx="11049000" cy="28575"/>
          </a:xfrm>
          <a:prstGeom prst="rect">
            <a:avLst/>
          </a:prstGeom>
          <a:solidFill>
            <a:srgbClr val="D4A3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23" name="Google Shape;22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36886"/>
            <a:ext cx="1809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4" name="Google Shape;22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432869"/>
            <a:ext cx="1809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5" name="Google Shape;22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4293691"/>
            <a:ext cx="1809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6" name="Google Shape;22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5154513"/>
            <a:ext cx="180975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1" name="Google Shape;23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415480"/>
            <a:ext cx="3492549" cy="3173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2" name="Google Shape;23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415480"/>
            <a:ext cx="3492549" cy="3173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3" name="Google Shape;23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415480"/>
            <a:ext cx="3492549" cy="317361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3"/>
          <p:cNvSpPr txBox="1"/>
          <p:nvPr/>
        </p:nvSpPr>
        <p:spPr>
          <a:xfrm>
            <a:off x="1530101" y="3663255"/>
            <a:ext cx="1575196" cy="321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कल्याणकारी राज्य</a:t>
            </a:r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866775" y="4299495"/>
            <a:ext cx="2901999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आज की लोकतांत्रिक सरकारें "जनहित" (Public Welfare) को प्राथमिकता देती हैं, जो उपयोगितावाद का ही विस्तार है।</a:t>
            </a:r>
            <a:endParaRPr/>
          </a:p>
        </p:txBody>
      </p:sp>
      <p:sp>
        <p:nvSpPr>
          <p:cNvPr id="236" name="Google Shape;236;p23"/>
          <p:cNvSpPr txBox="1"/>
          <p:nvPr/>
        </p:nvSpPr>
        <p:spPr>
          <a:xfrm>
            <a:off x="5508426" y="3663255"/>
            <a:ext cx="1175146" cy="321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कानून निर्माण</a:t>
            </a:r>
            <a:endParaRPr/>
          </a:p>
        </p:txBody>
      </p:sp>
      <p:sp>
        <p:nvSpPr>
          <p:cNvPr id="237" name="Google Shape;237;p23"/>
          <p:cNvSpPr txBox="1"/>
          <p:nvPr/>
        </p:nvSpPr>
        <p:spPr>
          <a:xfrm>
            <a:off x="4645074" y="4299495"/>
            <a:ext cx="2901999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कानून बनाते समय यह देखा जाता है कि उससे कितने लोगों को लाभ होगा। दंड का उद्देश्य 'सुधार' होना चाहिए, न कि केवल 'बदला'।</a:t>
            </a:r>
            <a:endParaRPr/>
          </a:p>
        </p:txBody>
      </p:sp>
      <p:sp>
        <p:nvSpPr>
          <p:cNvPr id="238" name="Google Shape;238;p23"/>
          <p:cNvSpPr txBox="1"/>
          <p:nvPr/>
        </p:nvSpPr>
        <p:spPr>
          <a:xfrm>
            <a:off x="9206716" y="3663255"/>
            <a:ext cx="1335166" cy="321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आर्थिक नीतियां</a:t>
            </a:r>
            <a:endParaRPr/>
          </a:p>
        </p:txBody>
      </p:sp>
      <p:sp>
        <p:nvSpPr>
          <p:cNvPr id="239" name="Google Shape;239;p23"/>
          <p:cNvSpPr txBox="1"/>
          <p:nvPr/>
        </p:nvSpPr>
        <p:spPr>
          <a:xfrm>
            <a:off x="8423374" y="4299495"/>
            <a:ext cx="2901999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लागत-लाभ विश्लेषण (Cost-Benefit Analysis) जो अर्थशास्त्र में प्रयोग होता है, वह बेंथम के सिद्धांत पर ही आधारित है।</a:t>
            </a:r>
            <a:endParaRPr/>
          </a:p>
        </p:txBody>
      </p:sp>
      <p:sp>
        <p:nvSpPr>
          <p:cNvPr id="240" name="Google Shape;240;p23"/>
          <p:cNvSpPr txBox="1"/>
          <p:nvPr/>
        </p:nvSpPr>
        <p:spPr>
          <a:xfrm>
            <a:off x="571500" y="1268759"/>
            <a:ext cx="11601450" cy="622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आधुनिक प्रासंगिकता</a:t>
            </a:r>
            <a:endParaRPr/>
          </a:p>
        </p:txBody>
      </p:sp>
      <p:sp>
        <p:nvSpPr>
          <p:cNvPr id="241" name="Google Shape;241;p23"/>
          <p:cNvSpPr/>
          <p:nvPr/>
        </p:nvSpPr>
        <p:spPr>
          <a:xfrm>
            <a:off x="571500" y="2005905"/>
            <a:ext cx="11049000" cy="28575"/>
          </a:xfrm>
          <a:prstGeom prst="rect">
            <a:avLst/>
          </a:prstGeom>
          <a:solidFill>
            <a:srgbClr val="D4A3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/>
          <p:nvPr/>
        </p:nvSpPr>
        <p:spPr>
          <a:xfrm>
            <a:off x="1012500" y="2659500"/>
            <a:ext cx="777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THANKYOU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B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5" name="Google Shape;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1859160"/>
            <a:ext cx="52387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6" name="Google Shape;9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1859160"/>
            <a:ext cx="52387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952500" y="2429172"/>
            <a:ext cx="48577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जन्म:</a:t>
            </a: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 1748, लंदन।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952500" y="2954833"/>
            <a:ext cx="48577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वे एक प्रसिद्ध ब्रिटिश दार्शनिक, न्यायविद् और समाज सुधारक थे।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952500" y="3480494"/>
            <a:ext cx="48577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उन्हें </a:t>
            </a:r>
            <a:r>
              <a:rPr b="1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उपयोगितावाद (Utilitarianism)</a:t>
            </a: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 का संस्थापक माना जाता है।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952500" y="4006155"/>
            <a:ext cx="48577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उन्होंने तत्कालीन कानूनों और दंड व्यवस्था में सुधार की जोरदार वकालत की।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952500" y="4866977"/>
            <a:ext cx="48577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उनका मानना था कि सामाजिक नीतियों का आधार 'तर्क' और 'अनुभव' होना चाहिए, न कि परंपरा।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571500" y="571500"/>
            <a:ext cx="11601450" cy="622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जेरेमी बेंथम: एक परिचय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571500" y="1308645"/>
            <a:ext cx="11049000" cy="28575"/>
          </a:xfrm>
          <a:prstGeom prst="rect">
            <a:avLst/>
          </a:prstGeom>
          <a:solidFill>
            <a:srgbClr val="D4A3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04" name="Google Shape;10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2476797"/>
            <a:ext cx="1809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5" name="Google Shape;10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002458"/>
            <a:ext cx="1809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6" name="Google Shape;10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528119"/>
            <a:ext cx="1809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7" name="Google Shape;10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053780"/>
            <a:ext cx="1809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8" name="Google Shape;10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914602"/>
            <a:ext cx="180975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B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4" name="Google Shape;1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415480"/>
            <a:ext cx="3492549" cy="3173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5" name="Google Shape;11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415480"/>
            <a:ext cx="3492549" cy="3173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6" name="Google Shape;11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415480"/>
            <a:ext cx="3492549" cy="317361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1710124" y="3663255"/>
            <a:ext cx="1215151" cy="321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नैतिक सिद्धांत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866775" y="4299495"/>
            <a:ext cx="2901999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यह एक नैतिक सिद्धांत है जो कार्यों के </a:t>
            </a:r>
            <a:r>
              <a:rPr b="1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परिणामों</a:t>
            </a:r>
            <a:r>
              <a:rPr b="0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 (Consequences) पर केंद्रित है। इसे परिणामवाद भी कहा जाता है।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5290899" y="3663255"/>
            <a:ext cx="1610201" cy="321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उपयोगिता का अर्थ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4645074" y="4299495"/>
            <a:ext cx="2901999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किसी वस्तु या कार्य की उपयोगिता वह गुण है जो </a:t>
            </a:r>
            <a:r>
              <a:rPr b="1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सुख</a:t>
            </a:r>
            <a:r>
              <a:rPr b="0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 (Benefit/Pleasure) पैदा करता है और </a:t>
            </a:r>
            <a:r>
              <a:rPr b="1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दुख</a:t>
            </a:r>
            <a:r>
              <a:rPr b="0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 (Pain/Evil) को रोकता है।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9381738" y="3663255"/>
            <a:ext cx="985123" cy="321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मुख्य उद्देश्य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8423374" y="4299495"/>
            <a:ext cx="2901999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किसी भी कार्य का सही या गलत होना इस बात पर निर्भर करता है कि वह कितनी खुशी को बढ़ावा देता है।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571500" y="1268759"/>
            <a:ext cx="11601450" cy="622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उपयोगितावाद क्या है?</a:t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571500" y="2005905"/>
            <a:ext cx="11049000" cy="28575"/>
          </a:xfrm>
          <a:prstGeom prst="rect">
            <a:avLst/>
          </a:prstGeom>
          <a:solidFill>
            <a:srgbClr val="D4A3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B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9" name="Google Shape;1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1809750" y="2181373"/>
            <a:ext cx="85725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"प्रकृति ने मानव जाति को दो संप्रभु स्वामियों के शासन में रखा है: सुख और दुख।"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1809750" y="3842295"/>
            <a:ext cx="85725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— जेरेमी बेंथम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1809750" y="4463206"/>
            <a:ext cx="85725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यही विचार उपयोगितावाद की नींव है: हम जो भी करते हैं, सुख पाने और दुख से बचने के लिए करते हैं।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1238250" y="1800373"/>
            <a:ext cx="507355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D97706"/>
                </a:solidFill>
                <a:latin typeface="Rozha One"/>
                <a:ea typeface="Rozha One"/>
                <a:cs typeface="Rozha One"/>
                <a:sym typeface="Rozha One"/>
              </a:rPr>
              <a:t>“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B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/>
        </p:nvSpPr>
        <p:spPr>
          <a:xfrm>
            <a:off x="762000" y="1167110"/>
            <a:ext cx="4800600" cy="693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सुख और दुख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762000" y="2355800"/>
            <a:ext cx="4572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बेंथम के अनुसार, मानव जीवन के दो ही प्रेरक बल हैं: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1143000" y="3186261"/>
            <a:ext cx="4191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सुख (Pleasure):</a:t>
            </a: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 एकमात्र 'अच्छाई' (Good)।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1143000" y="3711922"/>
            <a:ext cx="4191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दुख (Pain):</a:t>
            </a: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 एकमात्र 'बुराई' (Evil)।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1143000" y="4237583"/>
            <a:ext cx="4191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कोई भी कार्य केवल तभी 'उपयोगी' है जब वह सुख में वृद्धि करे।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1143000" y="5098405"/>
            <a:ext cx="4191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मनुष्य का स्वभाव ही 'सुखवादी' (Hedonistic) है।</a:t>
            </a:r>
            <a:endParaRPr/>
          </a:p>
        </p:txBody>
      </p:sp>
      <p:pic>
        <p:nvPicPr>
          <p:cNvPr descr="image.png" id="144" name="Google Shape;14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3233886"/>
            <a:ext cx="1809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5" name="Google Shape;1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3759547"/>
            <a:ext cx="1809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6" name="Google Shape;14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4285208"/>
            <a:ext cx="1809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7" name="Google Shape;14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146030"/>
            <a:ext cx="180975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B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2" name="Google Shape;15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6858000" y="1673869"/>
            <a:ext cx="4800600" cy="594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सुख-दुख मापक यंत्र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6858000" y="2458640"/>
            <a:ext cx="4800600" cy="346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D97706"/>
                </a:solidFill>
                <a:latin typeface="Rozha One"/>
                <a:ea typeface="Rozha One"/>
                <a:cs typeface="Rozha One"/>
                <a:sym typeface="Rozha One"/>
              </a:rPr>
              <a:t>(Felicific Calculus)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6858000" y="3300561"/>
            <a:ext cx="4572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बेंथम का मानना था कि सुख और दुख को </a:t>
            </a:r>
            <a:r>
              <a:rPr b="1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मापा</a:t>
            </a: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 जा सकता है। यह एक गणितीय गणना की तरह है।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6858000" y="4389983"/>
            <a:ext cx="4572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किसी कार्य से उत्पन्न होने वाले सुख की मात्रा को मापने के लिए उन्होंने </a:t>
            </a:r>
            <a:r>
              <a:rPr b="1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7 मापदंड</a:t>
            </a: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 (Factors) बताए हैं।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B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1" name="Google Shape;1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2" name="Google Shape;16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552700"/>
            <a:ext cx="3492549" cy="2899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3" name="Google Shape;16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552700"/>
            <a:ext cx="3492549" cy="2899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4" name="Google Shape;16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552700"/>
            <a:ext cx="3492549" cy="289932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1302260" y="3800475"/>
            <a:ext cx="2030878" cy="321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1. तीव्रता (Intensity)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1241375" y="4436715"/>
            <a:ext cx="215265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सुख या दुख कितना गहरा या तेज है?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5076185" y="3800475"/>
            <a:ext cx="2039629" cy="321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2. अवधि (Duration)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4645074" y="4436715"/>
            <a:ext cx="2901999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सुख कितनी देर तक टिकेगा? अल्पकालिक या दीर्घकालिक?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8640707" y="3800475"/>
            <a:ext cx="2467183" cy="321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3. निश्चितता (Certainty)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8423374" y="4436715"/>
            <a:ext cx="2901999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सुख मिलने की संभावना कितनी है? क्या यह निश्चित है?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571500" y="1405979"/>
            <a:ext cx="11601450" cy="622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सुख मापक के तत्व (1-3)</a:t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571500" y="2143125"/>
            <a:ext cx="11049000" cy="28575"/>
          </a:xfrm>
          <a:prstGeom prst="rect">
            <a:avLst/>
          </a:prstGeom>
          <a:solidFill>
            <a:srgbClr val="D4A3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B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7" name="Google Shape;1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8" name="Google Shape;17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391667"/>
            <a:ext cx="2619375" cy="3221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9" name="Google Shape;17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81375" y="2391667"/>
            <a:ext cx="2619375" cy="3221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0" name="Google Shape;18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1250" y="2391667"/>
            <a:ext cx="2619375" cy="3221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1" name="Google Shape;18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01125" y="2391667"/>
            <a:ext cx="2619375" cy="322123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816054" y="3639442"/>
            <a:ext cx="2130266" cy="643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4. समीपता (Propinquity)</a:t>
            </a:r>
            <a:endParaRPr/>
          </a:p>
        </p:txBody>
      </p:sp>
      <p:sp>
        <p:nvSpPr>
          <p:cNvPr id="183" name="Google Shape;183;p20"/>
          <p:cNvSpPr txBox="1"/>
          <p:nvPr/>
        </p:nvSpPr>
        <p:spPr>
          <a:xfrm>
            <a:off x="866775" y="4597598"/>
            <a:ext cx="202882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सुख कितनी जल्दी मिलेगा? क्या यह निकट भविष्य में है?</a:t>
            </a:r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3625929" y="3639442"/>
            <a:ext cx="2130266" cy="643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5. उत्पादकता (Fecundity)</a:t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3676650" y="4597598"/>
            <a:ext cx="2028825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क्या इस सुख से और अधिक सुख उत्पन्न होगा?</a:t>
            </a:r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6532847" y="3639442"/>
            <a:ext cx="1936179" cy="321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6. विशुद्धता (Purity)</a:t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6486525" y="4275683"/>
            <a:ext cx="2028825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क्या इसमें दुख का मिश्रण है? शुद्ध सुख वह है जिसमें बाद में दुख न हो।</a:t>
            </a:r>
            <a:endParaRPr/>
          </a:p>
        </p:txBody>
      </p:sp>
      <p:sp>
        <p:nvSpPr>
          <p:cNvPr id="188" name="Google Shape;188;p20"/>
          <p:cNvSpPr txBox="1"/>
          <p:nvPr/>
        </p:nvSpPr>
        <p:spPr>
          <a:xfrm>
            <a:off x="9373199" y="3639442"/>
            <a:ext cx="1875078" cy="321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7. विस्तार (Extent)</a:t>
            </a:r>
            <a:endParaRPr/>
          </a:p>
        </p:txBody>
      </p:sp>
      <p:sp>
        <p:nvSpPr>
          <p:cNvPr id="189" name="Google Shape;189;p20"/>
          <p:cNvSpPr txBox="1"/>
          <p:nvPr/>
        </p:nvSpPr>
        <p:spPr>
          <a:xfrm>
            <a:off x="9296400" y="4275683"/>
            <a:ext cx="2028825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666666"/>
                </a:solidFill>
                <a:latin typeface="Hind"/>
                <a:ea typeface="Hind"/>
                <a:cs typeface="Hind"/>
                <a:sym typeface="Hind"/>
              </a:rPr>
              <a:t>यह कितने लोगों को प्रभावित करेगा? (यहीं से "अधिकतम लोगों" का विचार आता है)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571500" y="1244947"/>
            <a:ext cx="11601450" cy="622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सुख मापक के तत्व (4-7)</a:t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571500" y="1982092"/>
            <a:ext cx="11049000" cy="28575"/>
          </a:xfrm>
          <a:prstGeom prst="rect">
            <a:avLst/>
          </a:prstGeom>
          <a:solidFill>
            <a:srgbClr val="D4A3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B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6" name="Google Shape;19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7" name="Google Shape;19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852886"/>
            <a:ext cx="5238750" cy="312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8" name="Google Shape;19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2852886"/>
            <a:ext cx="5238750" cy="312940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/>
        </p:nvSpPr>
        <p:spPr>
          <a:xfrm>
            <a:off x="866775" y="3148161"/>
            <a:ext cx="965120" cy="321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9C4221"/>
                </a:solidFill>
                <a:latin typeface="Rozha One"/>
                <a:ea typeface="Rozha One"/>
                <a:cs typeface="Rozha One"/>
                <a:sym typeface="Rozha One"/>
              </a:rPr>
              <a:t>बाहरी स्रोत</a:t>
            </a:r>
            <a:endParaRPr/>
          </a:p>
        </p:txBody>
      </p:sp>
      <p:sp>
        <p:nvSpPr>
          <p:cNvPr id="200" name="Google Shape;200;p21"/>
          <p:cNvSpPr txBox="1"/>
          <p:nvPr/>
        </p:nvSpPr>
        <p:spPr>
          <a:xfrm>
            <a:off x="6677025" y="3148161"/>
            <a:ext cx="2335291" cy="321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9C4221"/>
                </a:solidFill>
                <a:latin typeface="Rozha One"/>
                <a:ea typeface="Rozha One"/>
                <a:cs typeface="Rozha One"/>
                <a:sym typeface="Rozha One"/>
              </a:rPr>
              <a:t>आंतरिक व सामाजिक स्रोत</a:t>
            </a:r>
            <a:endParaRPr/>
          </a:p>
        </p:txBody>
      </p:sp>
      <p:sp>
        <p:nvSpPr>
          <p:cNvPr id="201" name="Google Shape;201;p21"/>
          <p:cNvSpPr txBox="1"/>
          <p:nvPr/>
        </p:nvSpPr>
        <p:spPr>
          <a:xfrm>
            <a:off x="1247775" y="3812976"/>
            <a:ext cx="42672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प्राकृतिक (Physical):</a:t>
            </a: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 प्रकृति के नियमों से मिलने वाला सुख/दुख (जैसे: आग से जलना, धूप का आनंद)।</a:t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1247775" y="4673798"/>
            <a:ext cx="42672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राजनीतिक (Political):</a:t>
            </a: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 राज्य के कानूनों और दंड व्यवस्था द्वारा मिलने वाला सुख या दंड।</a:t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7058025" y="3812976"/>
            <a:ext cx="42672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नैतिक (Moral):</a:t>
            </a: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 समाज और पड़ोसियों के व्यवहार से मिलने वाला सम्मान या अपमान।</a:t>
            </a:r>
            <a:endParaRPr/>
          </a:p>
        </p:txBody>
      </p:sp>
      <p:sp>
        <p:nvSpPr>
          <p:cNvPr id="204" name="Google Shape;204;p21"/>
          <p:cNvSpPr txBox="1"/>
          <p:nvPr/>
        </p:nvSpPr>
        <p:spPr>
          <a:xfrm>
            <a:off x="7058025" y="4673798"/>
            <a:ext cx="42672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धार्मिक (Religious):</a:t>
            </a: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 ईश्वर या परलौकिक शक्ति के भय या कृपा से मिलने वाला सुख/दुख।</a:t>
            </a:r>
            <a:endParaRPr/>
          </a:p>
        </p:txBody>
      </p:sp>
      <p:sp>
        <p:nvSpPr>
          <p:cNvPr id="205" name="Google Shape;205;p21"/>
          <p:cNvSpPr txBox="1"/>
          <p:nvPr/>
        </p:nvSpPr>
        <p:spPr>
          <a:xfrm>
            <a:off x="571500" y="875704"/>
            <a:ext cx="11601450" cy="622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A3B32"/>
                </a:solidFill>
                <a:latin typeface="Rozha One"/>
                <a:ea typeface="Rozha One"/>
                <a:cs typeface="Rozha One"/>
                <a:sym typeface="Rozha One"/>
              </a:rPr>
              <a:t>चार अनुशासक (Four Sanctions)</a:t>
            </a: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571500" y="1612850"/>
            <a:ext cx="11049000" cy="28575"/>
          </a:xfrm>
          <a:prstGeom prst="rect">
            <a:avLst/>
          </a:prstGeom>
          <a:solidFill>
            <a:srgbClr val="D4A3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4943475" y="2231975"/>
            <a:ext cx="230505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5D554F"/>
                </a:solidFill>
                <a:latin typeface="Hind"/>
                <a:ea typeface="Hind"/>
                <a:cs typeface="Hind"/>
                <a:sym typeface="Hind"/>
              </a:rPr>
              <a:t>सुख और दुख के चार मुख्य स्रोत:</a:t>
            </a:r>
            <a:endParaRPr/>
          </a:p>
        </p:txBody>
      </p:sp>
      <p:pic>
        <p:nvPicPr>
          <p:cNvPr descr="image.png" id="208" name="Google Shape;208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775" y="3860601"/>
            <a:ext cx="1809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9" name="Google Shape;20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775" y="4721423"/>
            <a:ext cx="1809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0" name="Google Shape;21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77025" y="3860601"/>
            <a:ext cx="1809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1" name="Google Shape;21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77025" y="4721423"/>
            <a:ext cx="180975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